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926" r:id="rId3"/>
    <p:sldId id="1940" r:id="rId4"/>
    <p:sldId id="1970" r:id="rId5"/>
    <p:sldId id="1971" r:id="rId6"/>
    <p:sldId id="1927" r:id="rId7"/>
    <p:sldId id="1928" r:id="rId8"/>
    <p:sldId id="1929" r:id="rId9"/>
    <p:sldId id="1930" r:id="rId10"/>
    <p:sldId id="1933" r:id="rId11"/>
    <p:sldId id="1931" r:id="rId12"/>
    <p:sldId id="1932" r:id="rId13"/>
    <p:sldId id="1938" r:id="rId14"/>
    <p:sldId id="1942" r:id="rId15"/>
    <p:sldId id="1941" r:id="rId16"/>
    <p:sldId id="1945" r:id="rId17"/>
    <p:sldId id="1947" r:id="rId18"/>
    <p:sldId id="1946" r:id="rId19"/>
    <p:sldId id="1944" r:id="rId20"/>
    <p:sldId id="1953" r:id="rId21"/>
    <p:sldId id="1954" r:id="rId22"/>
    <p:sldId id="1955" r:id="rId23"/>
    <p:sldId id="1956" r:id="rId24"/>
    <p:sldId id="1957" r:id="rId25"/>
    <p:sldId id="1958" r:id="rId26"/>
    <p:sldId id="1959" r:id="rId27"/>
    <p:sldId id="1960" r:id="rId28"/>
    <p:sldId id="1968" r:id="rId29"/>
    <p:sldId id="1961" r:id="rId30"/>
    <p:sldId id="1962" r:id="rId31"/>
    <p:sldId id="1963" r:id="rId32"/>
    <p:sldId id="1964" r:id="rId33"/>
    <p:sldId id="1966" r:id="rId34"/>
    <p:sldId id="1965" r:id="rId35"/>
    <p:sldId id="1935" r:id="rId36"/>
    <p:sldId id="1967" r:id="rId37"/>
    <p:sldId id="1969" r:id="rId38"/>
    <p:sldId id="1948" r:id="rId39"/>
    <p:sldId id="1949" r:id="rId40"/>
    <p:sldId id="1950" r:id="rId41"/>
    <p:sldId id="1951" r:id="rId42"/>
    <p:sldId id="1952"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bold" panose="020B0706030804020204" pitchFamily="34" charset="0"/>
      <p:regular r:id="rId54"/>
      <p:bold r:id="rId55"/>
      <p:italic r:id="rId56"/>
      <p:boldItalic r:id="rId57"/>
    </p:embeddedFont>
    <p:embeddedFont>
      <p:font typeface="Open Sans Light" panose="020B0306030504020204" pitchFamily="34" charset="0"/>
      <p:regular r:id="rId58"/>
      <p: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70"/>
            <p14:sldId id="1971"/>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 id="1969"/>
            <p14:sldId id="1948"/>
            <p14:sldId id="1949"/>
            <p14:sldId id="1950"/>
            <p14:sldId id="1951"/>
            <p14:sldId id="19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0"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4/11/23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8.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0.emf"/><Relationship Id="rId7" Type="http://schemas.openxmlformats.org/officeDocument/2006/relationships/image" Target="../media/image76.emf"/><Relationship Id="rId2" Type="http://schemas.openxmlformats.org/officeDocument/2006/relationships/image" Target="../media/image69.emf"/><Relationship Id="rId1" Type="http://schemas.openxmlformats.org/officeDocument/2006/relationships/slideLayout" Target="../slideLayouts/slideLayout4.xml"/><Relationship Id="rId6" Type="http://schemas.openxmlformats.org/officeDocument/2006/relationships/image" Target="../media/image75.emf"/><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8.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75" name="Picture 74">
            <a:extLst>
              <a:ext uri="{FF2B5EF4-FFF2-40B4-BE49-F238E27FC236}">
                <a16:creationId xmlns:a16="http://schemas.microsoft.com/office/drawing/2014/main" id="{F5ABF169-92EF-C8CA-6F40-8C28A907C5FF}"/>
              </a:ext>
            </a:extLst>
          </p:cNvPr>
          <p:cNvPicPr>
            <a:picLocks noChangeAspect="1"/>
          </p:cNvPicPr>
          <p:nvPr/>
        </p:nvPicPr>
        <p:blipFill>
          <a:blip r:embed="rId2"/>
          <a:stretch>
            <a:fillRect/>
          </a:stretch>
        </p:blipFill>
        <p:spPr>
          <a:xfrm>
            <a:off x="3341592" y="5694668"/>
            <a:ext cx="2908300" cy="736600"/>
          </a:xfrm>
          <a:prstGeom prst="rect">
            <a:avLst/>
          </a:prstGeom>
        </p:spPr>
      </p:pic>
      <p:pic>
        <p:nvPicPr>
          <p:cNvPr id="76" name="Picture 75">
            <a:extLst>
              <a:ext uri="{FF2B5EF4-FFF2-40B4-BE49-F238E27FC236}">
                <a16:creationId xmlns:a16="http://schemas.microsoft.com/office/drawing/2014/main" id="{CACB3393-5FCC-3261-9B49-8E3C099D0CDA}"/>
              </a:ext>
            </a:extLst>
          </p:cNvPr>
          <p:cNvPicPr>
            <a:picLocks noChangeAspect="1"/>
          </p:cNvPicPr>
          <p:nvPr/>
        </p:nvPicPr>
        <p:blipFill>
          <a:blip r:embed="rId3"/>
          <a:stretch>
            <a:fillRect/>
          </a:stretch>
        </p:blipFill>
        <p:spPr>
          <a:xfrm>
            <a:off x="6218378" y="5168412"/>
            <a:ext cx="5956300" cy="762000"/>
          </a:xfrm>
          <a:prstGeom prst="rect">
            <a:avLst/>
          </a:prstGeom>
        </p:spPr>
      </p:pic>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2" name="Picture 61">
            <a:extLst>
              <a:ext uri="{FF2B5EF4-FFF2-40B4-BE49-F238E27FC236}">
                <a16:creationId xmlns:a16="http://schemas.microsoft.com/office/drawing/2014/main" id="{0186D728-B4C0-4CD4-C51A-FC2B2536A4F4}"/>
              </a:ext>
            </a:extLst>
          </p:cNvPr>
          <p:cNvPicPr>
            <a:picLocks noChangeAspect="1"/>
          </p:cNvPicPr>
          <p:nvPr/>
        </p:nvPicPr>
        <p:blipFill>
          <a:blip r:embed="rId2"/>
          <a:stretch>
            <a:fillRect/>
          </a:stretch>
        </p:blipFill>
        <p:spPr>
          <a:xfrm>
            <a:off x="4989374" y="4383221"/>
            <a:ext cx="38481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pic>
        <p:nvPicPr>
          <p:cNvPr id="77" name="Picture 76">
            <a:extLst>
              <a:ext uri="{FF2B5EF4-FFF2-40B4-BE49-F238E27FC236}">
                <a16:creationId xmlns:a16="http://schemas.microsoft.com/office/drawing/2014/main" id="{341E2AC3-3B99-C072-F88A-BE82536C361B}"/>
              </a:ext>
            </a:extLst>
          </p:cNvPr>
          <p:cNvPicPr>
            <a:picLocks noChangeAspect="1"/>
          </p:cNvPicPr>
          <p:nvPr/>
        </p:nvPicPr>
        <p:blipFill>
          <a:blip r:embed="rId3"/>
          <a:stretch>
            <a:fillRect/>
          </a:stretch>
        </p:blipFill>
        <p:spPr>
          <a:xfrm>
            <a:off x="751201" y="5773376"/>
            <a:ext cx="5702300" cy="7493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6090834"/>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p:txBody>
      </p:sp>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5" name="Picture 4">
            <a:extLst>
              <a:ext uri="{FF2B5EF4-FFF2-40B4-BE49-F238E27FC236}">
                <a16:creationId xmlns:a16="http://schemas.microsoft.com/office/drawing/2014/main" id="{32219B60-F801-A449-7BC7-7A5644427367}"/>
              </a:ext>
            </a:extLst>
          </p:cNvPr>
          <p:cNvPicPr>
            <a:picLocks noChangeAspect="1"/>
          </p:cNvPicPr>
          <p:nvPr/>
        </p:nvPicPr>
        <p:blipFill>
          <a:blip r:embed="rId3"/>
          <a:stretch>
            <a:fillRect/>
          </a:stretch>
        </p:blipFill>
        <p:spPr>
          <a:xfrm>
            <a:off x="1600200" y="2676842"/>
            <a:ext cx="7772400" cy="1163352"/>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700" y="1409700"/>
            <a:ext cx="6682998"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Integration point</a:t>
            </a:r>
          </a:p>
          <a:p>
            <a:pPr marL="342900" indent="-342900">
              <a:buFont typeface="Arial" panose="020B0604020202020204" pitchFamily="34" charset="0"/>
              <a:buChar char="•"/>
            </a:pPr>
            <a:r>
              <a:rPr lang="en-US" dirty="0"/>
              <a:t>Both edge- and cell centered-based schemes show degraded accuracy on typical production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“Error analysis and error estimation for the finite volume method with applications to fluid flow”, Imperial College Dissertation, 1996</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36</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6"/>
          <a:stretch>
            <a:fillRect/>
          </a:stretch>
        </p:blipFill>
        <p:spPr>
          <a:xfrm>
            <a:off x="8775700" y="581746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4967404" y="454502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pic>
        <p:nvPicPr>
          <p:cNvPr id="13" name="Picture 12">
            <a:extLst>
              <a:ext uri="{FF2B5EF4-FFF2-40B4-BE49-F238E27FC236}">
                <a16:creationId xmlns:a16="http://schemas.microsoft.com/office/drawing/2014/main" id="{D5F25211-80B9-E131-1874-8E7BCDB26E10}"/>
              </a:ext>
            </a:extLst>
          </p:cNvPr>
          <p:cNvPicPr>
            <a:picLocks noChangeAspect="1"/>
          </p:cNvPicPr>
          <p:nvPr/>
        </p:nvPicPr>
        <p:blipFill>
          <a:blip r:embed="rId7"/>
          <a:stretch>
            <a:fillRect/>
          </a:stretch>
        </p:blipFill>
        <p:spPr>
          <a:xfrm>
            <a:off x="128823" y="5987925"/>
            <a:ext cx="7429500" cy="673100"/>
          </a:xfrm>
          <a:prstGeom prst="rect">
            <a:avLst/>
          </a:prstGeom>
        </p:spPr>
      </p:pic>
    </p:spTree>
    <p:extLst>
      <p:ext uri="{BB962C8B-B14F-4D97-AF65-F5344CB8AC3E}">
        <p14:creationId xmlns:p14="http://schemas.microsoft.com/office/powerpoint/2010/main" val="40125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42</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6879</TotalTime>
  <Words>2961</Words>
  <Application>Microsoft Macintosh PowerPoint</Application>
  <PresentationFormat>Widescreen</PresentationFormat>
  <Paragraphs>549</Paragraphs>
  <Slides>42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Open Sans bold</vt:lpstr>
      <vt:lpstr>Calibri</vt:lpstr>
      <vt:lpstr>symbol</vt:lpstr>
      <vt:lpstr>Wingdings</vt:lpstr>
      <vt:lpstr>Courier New</vt:lpstr>
      <vt:lpstr>symbol</vt:lpstr>
      <vt:lpstr>Arial</vt:lpstr>
      <vt:lpstr>Open Sans Light</vt:lpstr>
      <vt:lpstr>Open Sans</vt:lpstr>
      <vt:lpstr>Sandia Angles</vt:lpstr>
      <vt:lpstr>ME469: Common Discretization  Approaches:  Edge-based,Vertex-Centered  (EBVC), and Cell-Centered (CC)</vt:lpstr>
      <vt:lpstr>Review of Discretization Options</vt:lpstr>
      <vt:lpstr>Review of Discretization Options: New, a nodal-basis…</vt:lpstr>
      <vt:lpstr>Fundamentals of Discretization: Surface vs Volume Integrations</vt:lpstr>
      <vt:lpstr>Linking to 1d_quad4_adv_diff </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613</cp:revision>
  <cp:lastPrinted>2023-03-20T22:29:14Z</cp:lastPrinted>
  <dcterms:created xsi:type="dcterms:W3CDTF">2018-07-21T13:25:45Z</dcterms:created>
  <dcterms:modified xsi:type="dcterms:W3CDTF">2023-04-11T19:54:00Z</dcterms:modified>
</cp:coreProperties>
</file>